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33"/>
  </p:notesMasterIdLst>
  <p:sldIdLst>
    <p:sldId id="260" r:id="rId2"/>
    <p:sldId id="292" r:id="rId3"/>
    <p:sldId id="256" r:id="rId4"/>
    <p:sldId id="269" r:id="rId5"/>
    <p:sldId id="257" r:id="rId6"/>
    <p:sldId id="264" r:id="rId7"/>
    <p:sldId id="282" r:id="rId8"/>
    <p:sldId id="266" r:id="rId9"/>
    <p:sldId id="258" r:id="rId10"/>
    <p:sldId id="284" r:id="rId11"/>
    <p:sldId id="259" r:id="rId12"/>
    <p:sldId id="268" r:id="rId13"/>
    <p:sldId id="278" r:id="rId14"/>
    <p:sldId id="261" r:id="rId15"/>
    <p:sldId id="286" r:id="rId16"/>
    <p:sldId id="290" r:id="rId17"/>
    <p:sldId id="271" r:id="rId18"/>
    <p:sldId id="275" r:id="rId19"/>
    <p:sldId id="294" r:id="rId20"/>
    <p:sldId id="296" r:id="rId21"/>
    <p:sldId id="295" r:id="rId22"/>
    <p:sldId id="297" r:id="rId23"/>
    <p:sldId id="298" r:id="rId24"/>
    <p:sldId id="299" r:id="rId25"/>
    <p:sldId id="300" r:id="rId26"/>
    <p:sldId id="301" r:id="rId27"/>
    <p:sldId id="303" r:id="rId28"/>
    <p:sldId id="304" r:id="rId29"/>
    <p:sldId id="305" r:id="rId30"/>
    <p:sldId id="306" r:id="rId31"/>
    <p:sldId id="277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CC"/>
    <a:srgbClr val="F7CDF1"/>
    <a:srgbClr val="F4BA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67" autoAdjust="0"/>
    <p:restoredTop sz="93122" autoAdjust="0"/>
  </p:normalViewPr>
  <p:slideViewPr>
    <p:cSldViewPr>
      <p:cViewPr varScale="1">
        <p:scale>
          <a:sx n="72" d="100"/>
          <a:sy n="72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93DA8-7E48-46E0-BCA8-71483A0089F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4EE83-1BB6-4BED-AA53-45CD3776A820}">
      <dgm:prSet phldrT="[Текст]" custT="1"/>
      <dgm:spPr/>
      <dgm:t>
        <a:bodyPr/>
        <a:lstStyle/>
        <a:p>
          <a:r>
            <a:rPr lang="ru-RU" sz="1200" b="0" dirty="0" smtClean="0">
              <a:solidFill>
                <a:schemeClr val="tx1"/>
              </a:solidFill>
            </a:rPr>
            <a:t>Успешность учебной деятельности</a:t>
          </a:r>
          <a:endParaRPr lang="ru-RU" sz="1200" b="0" dirty="0">
            <a:solidFill>
              <a:schemeClr val="tx1"/>
            </a:solidFill>
          </a:endParaRPr>
        </a:p>
      </dgm:t>
    </dgm:pt>
    <dgm:pt modelId="{877880A3-4855-4BFA-A5CB-7452960DB227}" type="parTrans" cxnId="{908ABFB1-7B17-42F5-9F55-06D7222BA6B1}">
      <dgm:prSet/>
      <dgm:spPr/>
      <dgm:t>
        <a:bodyPr/>
        <a:lstStyle/>
        <a:p>
          <a:endParaRPr lang="ru-RU"/>
        </a:p>
      </dgm:t>
    </dgm:pt>
    <dgm:pt modelId="{229F8B42-5BD3-46F6-90A8-77C6C0C2FA4B}" type="sibTrans" cxnId="{908ABFB1-7B17-42F5-9F55-06D7222BA6B1}">
      <dgm:prSet/>
      <dgm:spPr/>
      <dgm:t>
        <a:bodyPr/>
        <a:lstStyle/>
        <a:p>
          <a:endParaRPr lang="ru-RU"/>
        </a:p>
      </dgm:t>
    </dgm:pt>
    <dgm:pt modelId="{43AC7F79-726C-49AB-A4E0-0DB078F07B51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</a:rPr>
            <a:t>Эмоциональное благополучие</a:t>
          </a:r>
          <a:endParaRPr lang="ru-RU" sz="1200" b="0" dirty="0">
            <a:solidFill>
              <a:schemeClr val="tx1"/>
            </a:solidFill>
          </a:endParaRPr>
        </a:p>
      </dgm:t>
    </dgm:pt>
    <dgm:pt modelId="{84EAD2DF-14BE-4545-BCD9-57D74331E80B}" type="parTrans" cxnId="{FEEA1B6F-CAC5-4116-B890-CD7EA1D81FDE}">
      <dgm:prSet/>
      <dgm:spPr/>
      <dgm:t>
        <a:bodyPr/>
        <a:lstStyle/>
        <a:p>
          <a:endParaRPr lang="ru-RU"/>
        </a:p>
      </dgm:t>
    </dgm:pt>
    <dgm:pt modelId="{4A06E768-0CF8-4A6C-9CCB-AAE29D0F07E9}" type="sibTrans" cxnId="{FEEA1B6F-CAC5-4116-B890-CD7EA1D81FDE}">
      <dgm:prSet/>
      <dgm:spPr/>
      <dgm:t>
        <a:bodyPr/>
        <a:lstStyle/>
        <a:p>
          <a:endParaRPr lang="ru-RU"/>
        </a:p>
      </dgm:t>
    </dgm:pt>
    <dgm:pt modelId="{8318E562-721F-4F67-A806-F9AD791A2564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Коммуникативная успешность</a:t>
          </a:r>
          <a:endParaRPr lang="ru-RU" sz="1200" dirty="0">
            <a:solidFill>
              <a:schemeClr val="tx1"/>
            </a:solidFill>
          </a:endParaRPr>
        </a:p>
      </dgm:t>
    </dgm:pt>
    <dgm:pt modelId="{D496B92E-0E87-45D5-952C-E1A406417241}" type="parTrans" cxnId="{4B7BFDC2-45E0-43FE-A2F4-90E39D6E59CA}">
      <dgm:prSet/>
      <dgm:spPr/>
      <dgm:t>
        <a:bodyPr/>
        <a:lstStyle/>
        <a:p>
          <a:endParaRPr lang="ru-RU"/>
        </a:p>
      </dgm:t>
    </dgm:pt>
    <dgm:pt modelId="{D39C5547-9AE2-4488-A02F-EA968F4BE9EB}" type="sibTrans" cxnId="{4B7BFDC2-45E0-43FE-A2F4-90E39D6E59CA}">
      <dgm:prSet/>
      <dgm:spPr/>
      <dgm:t>
        <a:bodyPr/>
        <a:lstStyle/>
        <a:p>
          <a:endParaRPr lang="ru-RU"/>
        </a:p>
      </dgm:t>
    </dgm:pt>
    <dgm:pt modelId="{7C83DAEF-C670-49AC-9BFE-489D1314B8F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Усвоение школьных норм поведения</a:t>
          </a:r>
          <a:endParaRPr lang="ru-RU" sz="1200" dirty="0">
            <a:solidFill>
              <a:schemeClr val="tx1"/>
            </a:solidFill>
          </a:endParaRPr>
        </a:p>
      </dgm:t>
    </dgm:pt>
    <dgm:pt modelId="{65AD36B8-FE02-477C-9BBE-B9F0727C80E9}" type="parTrans" cxnId="{ECE406D6-1C63-46D6-8E1B-94DD47D992E0}">
      <dgm:prSet/>
      <dgm:spPr/>
      <dgm:t>
        <a:bodyPr/>
        <a:lstStyle/>
        <a:p>
          <a:endParaRPr lang="ru-RU"/>
        </a:p>
      </dgm:t>
    </dgm:pt>
    <dgm:pt modelId="{313E0B35-E36D-420A-8E30-25F5C6656DA7}" type="sibTrans" cxnId="{ECE406D6-1C63-46D6-8E1B-94DD47D992E0}">
      <dgm:prSet/>
      <dgm:spPr/>
      <dgm:t>
        <a:bodyPr/>
        <a:lstStyle/>
        <a:p>
          <a:endParaRPr lang="ru-RU"/>
        </a:p>
      </dgm:t>
    </dgm:pt>
    <dgm:pt modelId="{6A174246-EA91-44E1-AA22-17306C4B8E9A}" type="pres">
      <dgm:prSet presAssocID="{1BF93DA8-7E48-46E0-BCA8-71483A0089F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138E3C-0067-4EBD-AF03-5CAD588F20AC}" type="pres">
      <dgm:prSet presAssocID="{1BF93DA8-7E48-46E0-BCA8-71483A0089FB}" presName="comp1" presStyleCnt="0"/>
      <dgm:spPr/>
    </dgm:pt>
    <dgm:pt modelId="{D673C7F9-100E-49E6-BCCB-908E81ACA587}" type="pres">
      <dgm:prSet presAssocID="{1BF93DA8-7E48-46E0-BCA8-71483A0089FB}" presName="circle1" presStyleLbl="node1" presStyleIdx="0" presStyleCnt="4" custLinFactNeighborX="4098" custLinFactNeighborY="0"/>
      <dgm:spPr/>
      <dgm:t>
        <a:bodyPr/>
        <a:lstStyle/>
        <a:p>
          <a:endParaRPr lang="ru-RU"/>
        </a:p>
      </dgm:t>
    </dgm:pt>
    <dgm:pt modelId="{95DBB49A-404B-4681-8185-DB426225C4CE}" type="pres">
      <dgm:prSet presAssocID="{1BF93DA8-7E48-46E0-BCA8-71483A0089F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A88B8-B129-4747-BECC-1043E53451D0}" type="pres">
      <dgm:prSet presAssocID="{1BF93DA8-7E48-46E0-BCA8-71483A0089FB}" presName="comp2" presStyleCnt="0"/>
      <dgm:spPr/>
    </dgm:pt>
    <dgm:pt modelId="{3BBE8B50-F472-446B-8387-8B602CEDB634}" type="pres">
      <dgm:prSet presAssocID="{1BF93DA8-7E48-46E0-BCA8-71483A0089FB}" presName="circle2" presStyleLbl="node1" presStyleIdx="1" presStyleCnt="4" custLinFactNeighborX="-1937" custLinFactNeighborY="-2113"/>
      <dgm:spPr/>
      <dgm:t>
        <a:bodyPr/>
        <a:lstStyle/>
        <a:p>
          <a:endParaRPr lang="ru-RU"/>
        </a:p>
      </dgm:t>
    </dgm:pt>
    <dgm:pt modelId="{5C3D8EB0-719D-47C8-B949-3F746D6B9BBC}" type="pres">
      <dgm:prSet presAssocID="{1BF93DA8-7E48-46E0-BCA8-71483A0089F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520AC-F25A-4B8A-8350-B3B172DC4EA7}" type="pres">
      <dgm:prSet presAssocID="{1BF93DA8-7E48-46E0-BCA8-71483A0089FB}" presName="comp3" presStyleCnt="0"/>
      <dgm:spPr/>
    </dgm:pt>
    <dgm:pt modelId="{549B38EF-30DF-4C77-8CA2-FB14C78100B3}" type="pres">
      <dgm:prSet presAssocID="{1BF93DA8-7E48-46E0-BCA8-71483A0089FB}" presName="circle3" presStyleLbl="node1" presStyleIdx="2" presStyleCnt="4"/>
      <dgm:spPr/>
      <dgm:t>
        <a:bodyPr/>
        <a:lstStyle/>
        <a:p>
          <a:endParaRPr lang="ru-RU"/>
        </a:p>
      </dgm:t>
    </dgm:pt>
    <dgm:pt modelId="{AE4E60CF-C98F-4C82-9D9C-55F74C1DB500}" type="pres">
      <dgm:prSet presAssocID="{1BF93DA8-7E48-46E0-BCA8-71483A0089F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3881A-A537-4992-98B7-234BB84BF2B7}" type="pres">
      <dgm:prSet presAssocID="{1BF93DA8-7E48-46E0-BCA8-71483A0089FB}" presName="comp4" presStyleCnt="0"/>
      <dgm:spPr/>
    </dgm:pt>
    <dgm:pt modelId="{3BC0E504-A81B-421A-BA57-70491EEF1A1A}" type="pres">
      <dgm:prSet presAssocID="{1BF93DA8-7E48-46E0-BCA8-71483A0089FB}" presName="circle4" presStyleLbl="node1" presStyleIdx="3" presStyleCnt="4"/>
      <dgm:spPr/>
      <dgm:t>
        <a:bodyPr/>
        <a:lstStyle/>
        <a:p>
          <a:endParaRPr lang="ru-RU"/>
        </a:p>
      </dgm:t>
    </dgm:pt>
    <dgm:pt modelId="{0E186CBF-BA91-4685-B94A-BD0A5878A7E8}" type="pres">
      <dgm:prSet presAssocID="{1BF93DA8-7E48-46E0-BCA8-71483A0089F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A1B6F-CAC5-4116-B890-CD7EA1D81FDE}" srcId="{1BF93DA8-7E48-46E0-BCA8-71483A0089FB}" destId="{43AC7F79-726C-49AB-A4E0-0DB078F07B51}" srcOrd="1" destOrd="0" parTransId="{84EAD2DF-14BE-4545-BCD9-57D74331E80B}" sibTransId="{4A06E768-0CF8-4A6C-9CCB-AAE29D0F07E9}"/>
    <dgm:cxn modelId="{7ED1D037-13DD-468E-9DFB-4EA2E76ADB8E}" type="presOf" srcId="{8318E562-721F-4F67-A806-F9AD791A2564}" destId="{549B38EF-30DF-4C77-8CA2-FB14C78100B3}" srcOrd="0" destOrd="0" presId="urn:microsoft.com/office/officeart/2005/8/layout/venn2"/>
    <dgm:cxn modelId="{ECE406D6-1C63-46D6-8E1B-94DD47D992E0}" srcId="{1BF93DA8-7E48-46E0-BCA8-71483A0089FB}" destId="{7C83DAEF-C670-49AC-9BFE-489D1314B8F1}" srcOrd="3" destOrd="0" parTransId="{65AD36B8-FE02-477C-9BBE-B9F0727C80E9}" sibTransId="{313E0B35-E36D-420A-8E30-25F5C6656DA7}"/>
    <dgm:cxn modelId="{B2FA86FF-3EEE-4F88-8FC1-B39E647AE21B}" type="presOf" srcId="{43AC7F79-726C-49AB-A4E0-0DB078F07B51}" destId="{3BBE8B50-F472-446B-8387-8B602CEDB634}" srcOrd="0" destOrd="0" presId="urn:microsoft.com/office/officeart/2005/8/layout/venn2"/>
    <dgm:cxn modelId="{82A93AE8-CD1E-4FBF-A3D9-765B224C2536}" type="presOf" srcId="{7C83DAEF-C670-49AC-9BFE-489D1314B8F1}" destId="{3BC0E504-A81B-421A-BA57-70491EEF1A1A}" srcOrd="0" destOrd="0" presId="urn:microsoft.com/office/officeart/2005/8/layout/venn2"/>
    <dgm:cxn modelId="{4495945C-C881-40CD-AAB1-FCE37EA6DC6F}" type="presOf" srcId="{2094EE83-1BB6-4BED-AA53-45CD3776A820}" destId="{D673C7F9-100E-49E6-BCCB-908E81ACA587}" srcOrd="0" destOrd="0" presId="urn:microsoft.com/office/officeart/2005/8/layout/venn2"/>
    <dgm:cxn modelId="{F3F0509E-E760-4EAE-9EB4-868ABD66AB39}" type="presOf" srcId="{7C83DAEF-C670-49AC-9BFE-489D1314B8F1}" destId="{0E186CBF-BA91-4685-B94A-BD0A5878A7E8}" srcOrd="1" destOrd="0" presId="urn:microsoft.com/office/officeart/2005/8/layout/venn2"/>
    <dgm:cxn modelId="{2BC8DF11-D13A-457A-9AFC-91E0E5031C6D}" type="presOf" srcId="{43AC7F79-726C-49AB-A4E0-0DB078F07B51}" destId="{5C3D8EB0-719D-47C8-B949-3F746D6B9BBC}" srcOrd="1" destOrd="0" presId="urn:microsoft.com/office/officeart/2005/8/layout/venn2"/>
    <dgm:cxn modelId="{4B7BFDC2-45E0-43FE-A2F4-90E39D6E59CA}" srcId="{1BF93DA8-7E48-46E0-BCA8-71483A0089FB}" destId="{8318E562-721F-4F67-A806-F9AD791A2564}" srcOrd="2" destOrd="0" parTransId="{D496B92E-0E87-45D5-952C-E1A406417241}" sibTransId="{D39C5547-9AE2-4488-A02F-EA968F4BE9EB}"/>
    <dgm:cxn modelId="{908ABFB1-7B17-42F5-9F55-06D7222BA6B1}" srcId="{1BF93DA8-7E48-46E0-BCA8-71483A0089FB}" destId="{2094EE83-1BB6-4BED-AA53-45CD3776A820}" srcOrd="0" destOrd="0" parTransId="{877880A3-4855-4BFA-A5CB-7452960DB227}" sibTransId="{229F8B42-5BD3-46F6-90A8-77C6C0C2FA4B}"/>
    <dgm:cxn modelId="{3A0490EE-519C-435E-BAE8-FD8B18DAFCE6}" type="presOf" srcId="{1BF93DA8-7E48-46E0-BCA8-71483A0089FB}" destId="{6A174246-EA91-44E1-AA22-17306C4B8E9A}" srcOrd="0" destOrd="0" presId="urn:microsoft.com/office/officeart/2005/8/layout/venn2"/>
    <dgm:cxn modelId="{D0F28D52-15B7-4403-8990-86E3EB116F0A}" type="presOf" srcId="{2094EE83-1BB6-4BED-AA53-45CD3776A820}" destId="{95DBB49A-404B-4681-8185-DB426225C4CE}" srcOrd="1" destOrd="0" presId="urn:microsoft.com/office/officeart/2005/8/layout/venn2"/>
    <dgm:cxn modelId="{B46A8738-5CFD-4515-B574-37F1DBDBC666}" type="presOf" srcId="{8318E562-721F-4F67-A806-F9AD791A2564}" destId="{AE4E60CF-C98F-4C82-9D9C-55F74C1DB500}" srcOrd="1" destOrd="0" presId="urn:microsoft.com/office/officeart/2005/8/layout/venn2"/>
    <dgm:cxn modelId="{CA7748B5-21C9-493A-AB1B-931CA3880898}" type="presParOf" srcId="{6A174246-EA91-44E1-AA22-17306C4B8E9A}" destId="{31138E3C-0067-4EBD-AF03-5CAD588F20AC}" srcOrd="0" destOrd="0" presId="urn:microsoft.com/office/officeart/2005/8/layout/venn2"/>
    <dgm:cxn modelId="{B3518AA8-16A2-4FC2-9CAC-8718E435F604}" type="presParOf" srcId="{31138E3C-0067-4EBD-AF03-5CAD588F20AC}" destId="{D673C7F9-100E-49E6-BCCB-908E81ACA587}" srcOrd="0" destOrd="0" presId="urn:microsoft.com/office/officeart/2005/8/layout/venn2"/>
    <dgm:cxn modelId="{0887FE27-ED95-4B47-83D5-021FCA365ABE}" type="presParOf" srcId="{31138E3C-0067-4EBD-AF03-5CAD588F20AC}" destId="{95DBB49A-404B-4681-8185-DB426225C4CE}" srcOrd="1" destOrd="0" presId="urn:microsoft.com/office/officeart/2005/8/layout/venn2"/>
    <dgm:cxn modelId="{C3E2AC32-973A-43FC-BE3A-D0078BC4AEA0}" type="presParOf" srcId="{6A174246-EA91-44E1-AA22-17306C4B8E9A}" destId="{FC4A88B8-B129-4747-BECC-1043E53451D0}" srcOrd="1" destOrd="0" presId="urn:microsoft.com/office/officeart/2005/8/layout/venn2"/>
    <dgm:cxn modelId="{7B3B5CB4-8E8D-4D53-958A-E4937924AA9F}" type="presParOf" srcId="{FC4A88B8-B129-4747-BECC-1043E53451D0}" destId="{3BBE8B50-F472-446B-8387-8B602CEDB634}" srcOrd="0" destOrd="0" presId="urn:microsoft.com/office/officeart/2005/8/layout/venn2"/>
    <dgm:cxn modelId="{E453A337-DEE4-4AB9-85F0-DDB82776ADA5}" type="presParOf" srcId="{FC4A88B8-B129-4747-BECC-1043E53451D0}" destId="{5C3D8EB0-719D-47C8-B949-3F746D6B9BBC}" srcOrd="1" destOrd="0" presId="urn:microsoft.com/office/officeart/2005/8/layout/venn2"/>
    <dgm:cxn modelId="{DF5DA101-8418-4B1D-9913-D3B1E23C592D}" type="presParOf" srcId="{6A174246-EA91-44E1-AA22-17306C4B8E9A}" destId="{13D520AC-F25A-4B8A-8350-B3B172DC4EA7}" srcOrd="2" destOrd="0" presId="urn:microsoft.com/office/officeart/2005/8/layout/venn2"/>
    <dgm:cxn modelId="{E68B141C-6F51-42A5-BF25-90314EBD7144}" type="presParOf" srcId="{13D520AC-F25A-4B8A-8350-B3B172DC4EA7}" destId="{549B38EF-30DF-4C77-8CA2-FB14C78100B3}" srcOrd="0" destOrd="0" presId="urn:microsoft.com/office/officeart/2005/8/layout/venn2"/>
    <dgm:cxn modelId="{19605D0E-BB1F-4A66-B12E-070EFFD3D05C}" type="presParOf" srcId="{13D520AC-F25A-4B8A-8350-B3B172DC4EA7}" destId="{AE4E60CF-C98F-4C82-9D9C-55F74C1DB500}" srcOrd="1" destOrd="0" presId="urn:microsoft.com/office/officeart/2005/8/layout/venn2"/>
    <dgm:cxn modelId="{8585F11B-B30D-423F-8501-7CA582D44CDB}" type="presParOf" srcId="{6A174246-EA91-44E1-AA22-17306C4B8E9A}" destId="{7213881A-A537-4992-98B7-234BB84BF2B7}" srcOrd="3" destOrd="0" presId="urn:microsoft.com/office/officeart/2005/8/layout/venn2"/>
    <dgm:cxn modelId="{54055A06-62E4-46F5-8E58-A93B896608D8}" type="presParOf" srcId="{7213881A-A537-4992-98B7-234BB84BF2B7}" destId="{3BC0E504-A81B-421A-BA57-70491EEF1A1A}" srcOrd="0" destOrd="0" presId="urn:microsoft.com/office/officeart/2005/8/layout/venn2"/>
    <dgm:cxn modelId="{FC5CBD5B-3ECD-444D-AE47-88BCC52F3713}" type="presParOf" srcId="{7213881A-A537-4992-98B7-234BB84BF2B7}" destId="{0E186CBF-BA91-4685-B94A-BD0A5878A7E8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AAEB17-74AC-4068-8C5E-3D44900D496B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BED835D-D4FB-4B76-8C19-496E78CCF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D87DA8-FBF8-4247-A3BB-C780E3ABA757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8AFC5A-E28A-4278-8B72-6A5BEFC37A79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ru-RU" smtClean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C0BF3B-0FB5-4931-98AA-0B9152BD1D2C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8B0FB2-A3F8-4023-A28E-5321008599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A82D2-B65D-48E9-8384-A3E769B487D7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30C9-D6DE-44ED-BE98-535C6C1816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31887-1C15-44A2-8DA6-C09CFC98BE66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E888C-4416-41A4-8B24-53DE45C4FE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679E6-9660-4B7B-BD14-2B28D0EE8572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E901-8119-4F98-BCBD-5A353E0F5E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A0E0-C121-4FB2-89BA-4E23EA74E059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A685-F25B-426B-9420-9861B9AF03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ru-RU" smtClean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0A0201-DB03-4FD3-88D6-496541679DFF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C11012-AFFC-46DA-A1BE-CCAA758F9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A00B-1E8C-40EE-8A16-E374836DE79C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055AF-9841-4DD4-8836-3D30529482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F610-A13B-40DF-9B95-28815B03C0AF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1F6C-476D-4D7E-8CBC-1E358BE816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6DF6-8BFF-401D-A6A3-0D1152BDB3E8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0A4B-4E7A-4D7D-A41A-0BF37F698D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E47C70-ABB7-4E3D-88E3-796648C79063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377FBD-7C9B-4389-84A7-53526AB86B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90819-EB44-4266-9ACD-155E9E97940F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2D61F-0CFD-452A-9FB7-FC776E0E27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500D43-802C-4C52-ABED-BF961584072D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A37C3C-AC36-4130-967F-2C003DDD3B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18C7F"/>
            </a:gs>
            <a:gs pos="45000">
              <a:srgbClr val="C3BDAC"/>
            </a:gs>
            <a:gs pos="100000">
              <a:srgbClr val="F0EADC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33" name="Скругленный прямоугольник 8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ru-RU" smtClean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A07EA5B-CF1D-4E7F-A12A-27124A15B5F5}" type="datetimeFigureOut">
              <a:rPr lang="ru-RU"/>
              <a:pPr>
                <a:defRPr/>
              </a:pPr>
              <a:t>29.08.2020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A7A39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F315720-0135-46D4-9BA6-327C26BCF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73" r:id="rId2"/>
    <p:sldLayoutId id="2147484082" r:id="rId3"/>
    <p:sldLayoutId id="2147484074" r:id="rId4"/>
    <p:sldLayoutId id="2147484075" r:id="rId5"/>
    <p:sldLayoutId id="2147484076" r:id="rId6"/>
    <p:sldLayoutId id="2147484083" r:id="rId7"/>
    <p:sldLayoutId id="2147484077" r:id="rId8"/>
    <p:sldLayoutId id="2147484084" r:id="rId9"/>
    <p:sldLayoutId id="2147484078" r:id="rId10"/>
    <p:sldLayoutId id="2147484079" r:id="rId11"/>
    <p:sldLayoutId id="21474840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5" y="785813"/>
            <a:ext cx="4637088" cy="2428875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</a:t>
            </a:r>
            <a:r>
              <a:rPr lang="ru-RU" sz="4800" dirty="0" smtClean="0">
                <a:solidFill>
                  <a:srgbClr val="FF0000"/>
                </a:solidFill>
              </a:rPr>
              <a:t> к школе 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3" y="3714750"/>
            <a:ext cx="4279900" cy="2428875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      </a:t>
            </a:r>
            <a:r>
              <a:rPr lang="ru-RU" sz="1800" b="1" i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Наумова Елена Викторовна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Педагог-психолог МДОБУ Ирбейский детский сад №1 «Золотой ключик»</a:t>
            </a:r>
            <a:endParaRPr lang="ru-RU" sz="1800" b="1" i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714375"/>
            <a:ext cx="7926387" cy="15001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sz="2800" dirty="0" smtClean="0">
                <a:solidFill>
                  <a:srgbClr val="FF0000"/>
                </a:solidFill>
              </a:rPr>
              <a:t>Волевая готовность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умение сдерживать  и контролировать поведение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571750"/>
            <a:ext cx="5214937" cy="371475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Умение сознательно подчинять свои действия правилу, обобщенно определяющему способ действия.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Умение ориентироваться на заданную систему требований.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Умение внимательно слушать говорящего и точно выполнять задания.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15364" name="Рисунок 3" descr="1222791425_c41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428875"/>
            <a:ext cx="2419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4643437" cy="121443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Эмоционально-волевая </a:t>
            </a:r>
            <a:r>
              <a:rPr lang="ru-RU" sz="2400" i="1" dirty="0" smtClean="0">
                <a:solidFill>
                  <a:srgbClr val="C00000"/>
                </a:solidFill>
              </a:rPr>
              <a:t>готовность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071688"/>
            <a:ext cx="4783138" cy="40719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Способность управлять своими эмоциями и поведением.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Умение организовывать рабочее место и поддерживать порядок в нем.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Стремление преодолевать трудности.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Стремление к достижению результата своей деятельности.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16388" name="Рисунок 7" descr="ef70c2d57c0fcf4303343c866a6262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143000"/>
            <a:ext cx="3000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500063"/>
            <a:ext cx="7429500" cy="1000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C00000"/>
                </a:solidFill>
              </a:rPr>
              <a:t>Коммуникативная готовность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8" y="1714500"/>
            <a:ext cx="4786312" cy="45005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Это умение ребенка строить свои взаимоотношение с другими людьми: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играть и общаться с другими ребятами;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быть включенным в детский коллектив и уметь жить по его законам;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общаться со взрослыми людьми, соблюдая правила культурного обращения;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доброжелательность и отсутствие агрессивности.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2565400"/>
            <a:ext cx="2571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7500937" cy="12144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Социальные страхи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	</a:t>
            </a:r>
            <a:r>
              <a:rPr lang="ru-RU" sz="2800" i="1" dirty="0" smtClean="0">
                <a:solidFill>
                  <a:srgbClr val="FF0000"/>
                </a:solidFill>
              </a:rPr>
              <a:t>старших дошкольников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643188"/>
            <a:ext cx="4000500" cy="35004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Страх ошибки на уроке.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Страх насмешки сверстников.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 Страх наказания и утраты расположения взрослых.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/>
          </a:p>
        </p:txBody>
      </p:sp>
      <p:pic>
        <p:nvPicPr>
          <p:cNvPr id="18436" name="Рисунок 3" descr="252331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071688"/>
            <a:ext cx="28717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42938"/>
            <a:ext cx="7429500" cy="92868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Физическая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готовность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357688" y="1857375"/>
            <a:ext cx="4286250" cy="44291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Состояние здоровья.</a:t>
            </a:r>
            <a:endParaRPr lang="ru-RU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Физическое развитие.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Развитие анализаторных систем.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Развитие мелких групп мышц.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Координация движений в соответствии с возрастной нормой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 Готовность организма ребенка к  учебным нагрузкам.</a:t>
            </a:r>
            <a:endParaRPr lang="ru-RU" sz="2000" dirty="0"/>
          </a:p>
        </p:txBody>
      </p:sp>
      <p:pic>
        <p:nvPicPr>
          <p:cNvPr id="19460" name="Рисунок 3" descr="1222791352_c41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28813"/>
            <a:ext cx="38290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71500"/>
            <a:ext cx="8183562" cy="100012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Возраст поступления в школ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у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071688"/>
            <a:ext cx="3643313" cy="40719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В настоящее время в 1 класс поступают дети, достигшие 6 лет и 6 месяцев.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Главное отличие – у шестилетнего ребенка переход от игровой деятельности к учебной идет медленнее.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20484" name="Рисунок 3" descr="denznanij_a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714500"/>
            <a:ext cx="3286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357688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571500"/>
            <a:ext cx="7429500" cy="1071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		 </a:t>
            </a:r>
            <a:r>
              <a:rPr lang="ru-RU" sz="2400" dirty="0" smtClean="0">
                <a:solidFill>
                  <a:srgbClr val="0070C0"/>
                </a:solidFill>
              </a:rPr>
              <a:t>Адаптация ребенка к школе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1507" name="Текст 2"/>
          <p:cNvSpPr>
            <a:spLocks noGrp="1"/>
          </p:cNvSpPr>
          <p:nvPr>
            <p:ph type="body" idx="2"/>
          </p:nvPr>
        </p:nvSpPr>
        <p:spPr>
          <a:xfrm>
            <a:off x="6715125" y="2071688"/>
            <a:ext cx="1795463" cy="4071937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500" y="1857375"/>
            <a:ext cx="6072188" cy="4286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Меняется социальная позиция ребенка: он становится учеником.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Происходит смена ведущей деятельности.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Меняется его социальное окружение. Успешность зависит от позиции среди сверстников.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Проблема сдерживания двигательной активности.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Возникновение специфических реакций: страхи, срывы, повышенная слезливость, заторможенность.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21509" name="Рисунок 6" descr="deti00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17145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20503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8663" y="3481388"/>
            <a:ext cx="1066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715250" cy="9286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  Схема социально-психологической 		адаптации школьника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57938" y="1928813"/>
            <a:ext cx="2152650" cy="421481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7463" marR="0" eaLnBrk="1" hangingPunct="1">
              <a:spcBef>
                <a:spcPct val="0"/>
              </a:spcBef>
              <a:defRPr/>
            </a:pPr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500034" y="1500174"/>
          <a:ext cx="535785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3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2492375"/>
            <a:ext cx="26765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533400"/>
            <a:ext cx="7439025" cy="7524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Готовы ли родители к школе?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00438" y="1571625"/>
            <a:ext cx="5010150" cy="47148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17463" marR="0" eaLnBrk="1" hangingPunct="1">
              <a:spcBef>
                <a:spcPct val="0"/>
              </a:spcBef>
              <a:defRPr/>
            </a:pPr>
            <a:r>
              <a:rPr lang="ru-RU" sz="1800" smtClean="0"/>
              <a:t> 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Жертвовать своим личным временем  и некоторыми привычками.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Сдерживать свои эмоции.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Не кричать, не унижать и не обижать.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Не сравнивать своего ребенка с другими детьми.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Не наказывать ребенка без причины.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Всегда встречать ребенка из школы с улыбкой.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Быть щедрым на похвалу за достигнутые результаты.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2000" smtClean="0"/>
          </a:p>
        </p:txBody>
      </p:sp>
      <p:pic>
        <p:nvPicPr>
          <p:cNvPr id="2355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708275"/>
            <a:ext cx="1905000" cy="952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63" y="1857375"/>
            <a:ext cx="4714875" cy="4572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«Я» (имя, фамилия, пол, возраст, место проживания).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Моя семья (Ф. И. О. родителей, состав семьи, профессии).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Окружающий мир (животные и растения, времена года и явления природы, люди и техника и т. д.)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457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244475"/>
            <a:ext cx="8223250" cy="1444625"/>
          </a:xfrm>
        </p:spPr>
      </p:pic>
      <p:pic>
        <p:nvPicPr>
          <p:cNvPr id="24580" name="Рисунок 7" descr="656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071688"/>
            <a:ext cx="2786062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5" y="785813"/>
            <a:ext cx="4637088" cy="1714500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</a:t>
            </a:r>
            <a:r>
              <a:rPr lang="ru-RU" dirty="0" smtClean="0">
                <a:solidFill>
                  <a:srgbClr val="FF0000"/>
                </a:solidFill>
              </a:rPr>
              <a:t> к школе 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3" y="2571750"/>
            <a:ext cx="4279900" cy="3571875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это не только набор определенных умений и навыков, которые должны быть сформированы у ребенка к 6-7 годам.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Готовность к школе включает в себя несколько компонентов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2" name="Рисунок 5" descr="image_35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11736">
            <a:off x="757238" y="698500"/>
            <a:ext cx="2182812" cy="180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284538"/>
            <a:ext cx="1905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38"/>
            <a:ext cx="4829175" cy="4429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Умение составлять рассказ по картинке.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Пересказывать содержание известной сказки.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Рассказывать связные истории из своей жизни.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Рассуждать.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А вот  умение бегло читать или писать письменными буквами – совершенно не обязательно!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2560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231775"/>
            <a:ext cx="8553450" cy="1304925"/>
          </a:xfrm>
        </p:spPr>
      </p:pic>
      <p:pic>
        <p:nvPicPr>
          <p:cNvPr id="25604" name="Рисунок 3" descr="97859474334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428875"/>
            <a:ext cx="3071813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3532_russian_schools_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9261">
            <a:off x="5722938" y="431800"/>
            <a:ext cx="2857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481138"/>
            <a:ext cx="5472112" cy="4805362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  <a:defRPr/>
            </a:pPr>
            <a:endParaRPr lang="ru-RU" sz="20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Числовая последовательность в пределах 20.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Сложение и вычитание в пределах 10.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Понятие «больше – меньше».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Основные геометрические фигуры.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Ориентировка в пространстве.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Измерение предметов при помощи линейки.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Цвета и их оттенки.</a:t>
            </a:r>
          </a:p>
          <a:p>
            <a:pPr eaLnBrk="1" hangingPunct="1">
              <a:defRPr/>
            </a:pPr>
            <a:endParaRPr lang="ru-RU" sz="24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2000" smtClean="0">
              <a:solidFill>
                <a:srgbClr val="000000"/>
              </a:solidFill>
            </a:endParaRPr>
          </a:p>
        </p:txBody>
      </p:sp>
      <p:pic>
        <p:nvPicPr>
          <p:cNvPr id="26627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244475"/>
            <a:ext cx="8393113" cy="1071563"/>
          </a:xfrm>
        </p:spPr>
      </p:pic>
      <p:pic>
        <p:nvPicPr>
          <p:cNvPr id="26628" name="Рисунок 3" descr="97859474334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00188"/>
            <a:ext cx="29289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829175" cy="4786312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Все интеллектуальные функции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(внимание, память и мышление) </a:t>
            </a:r>
            <a:r>
              <a:rPr lang="ru-RU" sz="2000" dirty="0" smtClean="0"/>
              <a:t>должны достичь определенного уровня развития – стать произвольными, т. е. сознательно управляемыми.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Будущему школьнику необходимо уметь определенное время работать, сосредоточившись на задании.</a:t>
            </a:r>
            <a:endParaRPr lang="ru-RU" sz="2400" dirty="0"/>
          </a:p>
        </p:txBody>
      </p:sp>
      <p:pic>
        <p:nvPicPr>
          <p:cNvPr id="27651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231775"/>
            <a:ext cx="8412163" cy="1243013"/>
          </a:xfrm>
        </p:spPr>
      </p:pic>
      <p:pic>
        <p:nvPicPr>
          <p:cNvPr id="27652" name="Рисунок 4" descr="b661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500688" y="1785938"/>
            <a:ext cx="34813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785938"/>
            <a:ext cx="5357812" cy="46434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Ребенку важно научиться владеть собственными пальчиками – ведь теперь он будет учиться писать.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Поэтому ему нужно уметь: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правильно держать ручку;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пользоваться ножницами;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рисовать и лепить;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обводить контуры и заштриховывать фигуры.</a:t>
            </a:r>
            <a:endParaRPr lang="ru-RU" sz="2400" dirty="0"/>
          </a:p>
        </p:txBody>
      </p:sp>
      <p:pic>
        <p:nvPicPr>
          <p:cNvPr id="28675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363" y="255588"/>
            <a:ext cx="8393112" cy="1274762"/>
          </a:xfrm>
        </p:spPr>
      </p:pic>
      <p:pic>
        <p:nvPicPr>
          <p:cNvPr id="28676" name="Рисунок 3" descr="1232699973_1_2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929313" y="2286000"/>
            <a:ext cx="29289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4" descr="big_schoo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0"/>
            <a:ext cx="1838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75" y="2071688"/>
            <a:ext cx="4929188" cy="4286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Желание учиться, идти в школу.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Стремление узнавать новое.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Закрепляйте положительное отношение ребенка к школе.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Никогда не запугивайте ребенка, рассказывая о школе.</a:t>
            </a:r>
            <a:endParaRPr lang="ru-RU" sz="2400" dirty="0"/>
          </a:p>
        </p:txBody>
      </p:sp>
      <p:pic>
        <p:nvPicPr>
          <p:cNvPr id="29699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317500"/>
            <a:ext cx="8650288" cy="1584325"/>
          </a:xfrm>
        </p:spPr>
      </p:pic>
      <p:pic>
        <p:nvPicPr>
          <p:cNvPr id="29700" name="Рисунок 3" descr="93dbcc2d26c0t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659438" y="2071688"/>
            <a:ext cx="33194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4" descr="deti0000.gif"/>
          <p:cNvPicPr>
            <a:picLocks noChangeAspect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85750" y="0"/>
            <a:ext cx="2000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143125"/>
            <a:ext cx="4329113" cy="43576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Играя с ребенком, используйте игры с правилами (домино, лото, шашки, подвижные игры и т. д.).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Следите за тем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чтобы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ребенок выполнял правила игры.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30723" name="Заголовок 10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" y="244475"/>
            <a:ext cx="8589963" cy="1644650"/>
          </a:xfrm>
        </p:spPr>
      </p:pic>
      <p:pic>
        <p:nvPicPr>
          <p:cNvPr id="30724" name="Рисунок 9" descr="object_5_1099054865_27794.jpg"/>
          <p:cNvPicPr>
            <a:picLocks noChangeAspect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357813" y="2143125"/>
            <a:ext cx="33750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857375"/>
            <a:ext cx="4214813" cy="4357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Учите  ребенка устанавливать причинно-следственные связи.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Решайте вместе с ним логические задачи: загадки, ребусы, кроссворды. </a:t>
            </a:r>
            <a:endParaRPr lang="ru-RU" sz="2400" dirty="0"/>
          </a:p>
        </p:txBody>
      </p:sp>
      <p:pic>
        <p:nvPicPr>
          <p:cNvPr id="31747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396875"/>
            <a:ext cx="8247063" cy="1279525"/>
          </a:xfrm>
        </p:spPr>
      </p:pic>
      <p:pic>
        <p:nvPicPr>
          <p:cNvPr id="31748" name="Рисунок 4" descr="school.jpg"/>
          <p:cNvPicPr>
            <a:picLocks noChangeAspect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4929188" y="2928938"/>
            <a:ext cx="3857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logo_white_3.jpg"/>
          <p:cNvPicPr>
            <a:picLocks noChangeAspect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 rot="1275875">
            <a:off x="6215063" y="500063"/>
            <a:ext cx="18573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1"/>
          <p:cNvSpPr>
            <a:spLocks noGrp="1"/>
          </p:cNvSpPr>
          <p:nvPr>
            <p:ph idx="1"/>
          </p:nvPr>
        </p:nvSpPr>
        <p:spPr>
          <a:xfrm>
            <a:off x="428625" y="1643063"/>
            <a:ext cx="4143375" cy="4786312"/>
          </a:xfrm>
          <a:solidFill>
            <a:srgbClr val="CCFFFF"/>
          </a:solidFill>
        </p:spPr>
        <p:txBody>
          <a:bodyPr/>
          <a:lstStyle/>
          <a:p>
            <a:pPr eaLnBrk="1" hangingPunct="1"/>
            <a:endParaRPr lang="ru-RU" altLang="ru-RU" sz="2000" smtClean="0"/>
          </a:p>
          <a:p>
            <a:pPr eaLnBrk="1" hangingPunct="1"/>
            <a:r>
              <a:rPr lang="ru-RU" altLang="ru-RU" sz="2000" smtClean="0"/>
              <a:t>Закрепляйте с ребенком состав числа (</a:t>
            </a:r>
            <a:r>
              <a:rPr lang="ru-RU" altLang="ru-RU" sz="2000" i="1" smtClean="0"/>
              <a:t>8 – это 4 +4, 3+5, 2+6 и т.д.);</a:t>
            </a:r>
          </a:p>
          <a:p>
            <a:pPr eaLnBrk="1" hangingPunct="1"/>
            <a:endParaRPr lang="ru-RU" altLang="ru-RU" sz="2000" i="1" smtClean="0"/>
          </a:p>
          <a:p>
            <a:pPr eaLnBrk="1" hangingPunct="1"/>
            <a:r>
              <a:rPr lang="ru-RU" altLang="ru-RU" sz="2000" smtClean="0"/>
              <a:t> умение ориентироваться в числовом ряду ( </a:t>
            </a:r>
            <a:r>
              <a:rPr lang="ru-RU" altLang="ru-RU" sz="2000" i="1" smtClean="0"/>
              <a:t>«соседи» числа 5 – это 4 и 6);</a:t>
            </a:r>
          </a:p>
          <a:p>
            <a:pPr eaLnBrk="1" hangingPunct="1"/>
            <a:endParaRPr lang="ru-RU" altLang="ru-RU" sz="2000" i="1" smtClean="0"/>
          </a:p>
          <a:p>
            <a:pPr eaLnBrk="1" hangingPunct="1"/>
            <a:r>
              <a:rPr lang="ru-RU" altLang="ru-RU" sz="2000" smtClean="0"/>
              <a:t>Совершенствование пространственно-временных представлений (верх-низ, раньше-позже, право-лево).</a:t>
            </a:r>
          </a:p>
        </p:txBody>
      </p:sp>
      <p:pic>
        <p:nvPicPr>
          <p:cNvPr id="32771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25" y="219075"/>
            <a:ext cx="8413750" cy="1328738"/>
          </a:xfrm>
        </p:spPr>
      </p:pic>
      <p:pic>
        <p:nvPicPr>
          <p:cNvPr id="32772" name="Рисунок 3" descr="8-37_G8egDQh5W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571750"/>
            <a:ext cx="4000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 descr="sch_tr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214313"/>
            <a:ext cx="2928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643063"/>
            <a:ext cx="4929187" cy="48577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При общении с ребенком называйте его друзей по имени.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Не критикуйте сверстников ребенка!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Если возникнет необходимость, лучше проанализировать сложную (иногда конфликтную) ситуацию вместе с ребенком.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Приглашайте друзей ребенка в гости, участвуйте в играх.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3795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231775"/>
            <a:ext cx="8382000" cy="1304925"/>
          </a:xfrm>
        </p:spPr>
      </p:pic>
      <p:pic>
        <p:nvPicPr>
          <p:cNvPr id="3379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349500"/>
            <a:ext cx="1905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757738" cy="457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Организовывайте с ребенком совместную деятельность.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Не обсуждайте при нем взрослых.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Объясняйте ему правила общения с учителем и другими взрослыми людьми.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34819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244475"/>
            <a:ext cx="8362950" cy="1146175"/>
          </a:xfrm>
        </p:spPr>
      </p:pic>
      <p:pic>
        <p:nvPicPr>
          <p:cNvPr id="34820" name="Рисунок 4" descr="ipoteca.jpg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429250" y="1714500"/>
            <a:ext cx="3429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500063"/>
            <a:ext cx="8072437" cy="9286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Готовность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к школе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50" y="1785938"/>
            <a:ext cx="5072063" cy="4572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Психологическая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rgbClr val="0070C0"/>
                </a:solidFill>
              </a:rPr>
              <a:t>Интеллектуальная, мотивационная, волевая, коммуникативная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Физическая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400" i="1" dirty="0" smtClean="0">
                <a:solidFill>
                  <a:srgbClr val="0070C0"/>
                </a:solidFill>
              </a:rPr>
              <a:t>Здоровье, моторика рук, движения, возраст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i="1" dirty="0" smtClean="0">
              <a:solidFill>
                <a:srgbClr val="0070C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Специальная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rgbClr val="0070C0"/>
                </a:solidFill>
              </a:rPr>
              <a:t>Чтение, счет, учебные умения</a:t>
            </a:r>
            <a:endParaRPr lang="ru-RU" dirty="0"/>
          </a:p>
        </p:txBody>
      </p:sp>
      <p:pic>
        <p:nvPicPr>
          <p:cNvPr id="819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85938"/>
            <a:ext cx="3257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71688"/>
            <a:ext cx="5186363" cy="43576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Не забывайте о физических упражнениях.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Утренняя гимнастика должна стать привычной.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Включайте музыку, под которую приятно потанцевать и порезвиться.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Игры на свежем воздухе, плаванье, лыжи, коньки, велосипед помогут будущему ученику окрепнуть и разовьют координацию движений.</a:t>
            </a:r>
            <a:endParaRPr lang="ru-RU" sz="2000" dirty="0"/>
          </a:p>
        </p:txBody>
      </p:sp>
      <p:pic>
        <p:nvPicPr>
          <p:cNvPr id="35843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360363"/>
            <a:ext cx="8247063" cy="1455737"/>
          </a:xfrm>
        </p:spPr>
      </p:pic>
      <p:pic>
        <p:nvPicPr>
          <p:cNvPr id="35844" name="Рисунок 6" descr="1211949034_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9690">
            <a:off x="6257925" y="314325"/>
            <a:ext cx="1714500" cy="1928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5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2038350"/>
            <a:ext cx="34861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714375"/>
            <a:ext cx="7358062" cy="12144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789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2349500"/>
            <a:ext cx="5505450" cy="2724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500063"/>
            <a:ext cx="7286625" cy="9286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  Психологическая готовность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714500"/>
            <a:ext cx="5357813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Необходимый и достаточный уровень психического развития ребенка для освоения школьной учебной программы в условиях обучения в коллективе сверстников.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          Один из важнейших  итогов психического развития в период дошкольного детства.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Залог быстрой и безболезненной адаптации в начале учебного года.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Успешное усвоение школьного материала.</a:t>
            </a:r>
            <a:endParaRPr lang="ru-RU" sz="2000" dirty="0"/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4923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5" y="500063"/>
            <a:ext cx="7429500" cy="857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>Интеллектуальная</a:t>
            </a:r>
            <a:r>
              <a:rPr lang="ru-RU" sz="2400" i="1" dirty="0" smtClean="0">
                <a:solidFill>
                  <a:srgbClr val="C00000"/>
                </a:solidFill>
              </a:rPr>
              <a:t> готовность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143375" y="1571625"/>
            <a:ext cx="4429125" cy="49291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>
              <a:solidFill>
                <a:srgbClr val="C0000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Ориентировка ребенка в окружающем.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Запас знаний, усвоенных в системе.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Желание узнавать новое, любознательность.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Развитие образных представлений.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Развитие речи и мышления в соответствии с возрастной нормой.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Смысловое запоминание.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44" name="Содержимое 6" descr="1221463800_0lik_ru_otr_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643063"/>
            <a:ext cx="3371850" cy="4572000"/>
          </a:xfrm>
          <a:solidFill>
            <a:srgbClr val="F3EADE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643812" cy="100012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Высокая мотивационная     готовность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2000250"/>
            <a:ext cx="4714875" cy="37861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</a:t>
            </a:r>
            <a:r>
              <a:rPr lang="ru-RU" sz="2000" b="1" dirty="0" smtClean="0">
                <a:solidFill>
                  <a:srgbClr val="C00000"/>
                </a:solidFill>
              </a:rPr>
              <a:t>Наличие у ребенка познавательных интересов: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любит книги;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любит решать задачки и кроссворды и др. интеллектуальные задания;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любознателен;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 задает много вопросов.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</p:txBody>
      </p:sp>
      <p:pic>
        <p:nvPicPr>
          <p:cNvPr id="11268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48275" y="1976438"/>
            <a:ext cx="3930650" cy="3476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072438" cy="9286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Признаки познавательной активности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785938"/>
            <a:ext cx="4286250" cy="4500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Ребенок занимается умственной деятельностью.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Предпочитает сам найти ответ на загадку, вопрос.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Просит почитать книги, дослушивает до конца.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Положительно относится к занятиям, связанными с умственным напряжением.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 Часто задает вопросы, в т.ч. вопросы-цепочки.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Дожидается ответа на поставленный вопрос.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12292" name="Содержимое 4" descr="1220501215_umen.gif"/>
          <p:cNvPicPr>
            <a:picLocks noGrp="1" noChangeAspect="1"/>
          </p:cNvPicPr>
          <p:nvPr>
            <p:ph sz="half" idx="2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4929188" y="2000250"/>
            <a:ext cx="3681412" cy="3929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715250" cy="7858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«</a:t>
            </a:r>
            <a:r>
              <a:rPr lang="ru-RU" sz="2800" i="1" dirty="0" smtClean="0">
                <a:solidFill>
                  <a:srgbClr val="7030A0"/>
                </a:solidFill>
              </a:rPr>
              <a:t>Социальная позиция школьника</a:t>
            </a:r>
            <a:r>
              <a:rPr lang="ru-RU" sz="2800" dirty="0" smtClean="0">
                <a:solidFill>
                  <a:srgbClr val="7030A0"/>
                </a:solidFill>
              </a:rPr>
              <a:t>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500" y="1643063"/>
            <a:ext cx="4786313" cy="45005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err="1" smtClean="0">
                <a:solidFill>
                  <a:srgbClr val="C00000"/>
                </a:solidFill>
              </a:rPr>
              <a:t>Сформированность</a:t>
            </a:r>
            <a:r>
              <a:rPr lang="ru-RU" sz="2000" b="1" dirty="0" smtClean="0">
                <a:solidFill>
                  <a:srgbClr val="C00000"/>
                </a:solidFill>
              </a:rPr>
              <a:t> «</a:t>
            </a:r>
            <a:r>
              <a:rPr lang="ru-RU" sz="2000" b="1" i="1" dirty="0" smtClean="0">
                <a:solidFill>
                  <a:srgbClr val="C00000"/>
                </a:solidFill>
              </a:rPr>
              <a:t>социальной позиции школьника</a:t>
            </a:r>
            <a:r>
              <a:rPr lang="ru-RU" sz="2000" b="1" dirty="0" smtClean="0">
                <a:solidFill>
                  <a:srgbClr val="C00000"/>
                </a:solidFill>
              </a:rPr>
              <a:t>»: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Понимание  необходимости учения и того, что учеба отличается от игры, она требует ответственности и серьезности.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Эмоционально –благополучное отношение к школе.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13316" name="Содержимое 7" descr="1222791359_c413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59438" y="1571625"/>
            <a:ext cx="2484437" cy="4643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571500"/>
            <a:ext cx="7215188" cy="92868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 anchorCtr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>Личностная и социально-психологическая готовность</a:t>
            </a: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50" y="1901825"/>
            <a:ext cx="4786313" cy="43846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200" dirty="0" smtClean="0">
              <a:solidFill>
                <a:srgbClr val="00206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Принятие позиции школьника 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Потребность в общении.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Умение подчиняться правилам и интересам коллектива.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Способность устанавливать отношения с другими детьми.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Способность действовать совместно с другими детьми.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4340" name="Рисунок 3" descr="1191268962_c41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857375"/>
            <a:ext cx="22145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1091</TotalTime>
  <Words>1008</Words>
  <Application>Microsoft Office PowerPoint</Application>
  <PresentationFormat>Экран (4:3)</PresentationFormat>
  <Paragraphs>194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Verdana</vt:lpstr>
      <vt:lpstr>Wingdings 2</vt:lpstr>
      <vt:lpstr>Calibri</vt:lpstr>
      <vt:lpstr>Wingdings</vt:lpstr>
      <vt:lpstr>Wingdings 3</vt:lpstr>
      <vt:lpstr>Аспект</vt:lpstr>
      <vt:lpstr>Готовность к школе  </vt:lpstr>
      <vt:lpstr>Готовность к школе - </vt:lpstr>
      <vt:lpstr>Готовность к школе</vt:lpstr>
      <vt:lpstr>   Психологическая готовность</vt:lpstr>
      <vt:lpstr> Интеллектуальная готовность </vt:lpstr>
      <vt:lpstr>Высокая мотивационная     готовность</vt:lpstr>
      <vt:lpstr>Признаки познавательной активности</vt:lpstr>
      <vt:lpstr>«Социальная позиция школьника»</vt:lpstr>
      <vt:lpstr> Личностная и социально-психологическая готовность </vt:lpstr>
      <vt:lpstr>     Волевая готовность   умение сдерживать  и контролировать поведение</vt:lpstr>
      <vt:lpstr>Эмоционально-волевая готовность</vt:lpstr>
      <vt:lpstr>     Коммуникативная готовность</vt:lpstr>
      <vt:lpstr> Социальные страхи   старших дошкольников</vt:lpstr>
      <vt:lpstr>Физическая готовность</vt:lpstr>
      <vt:lpstr>Возраст поступления в школу</vt:lpstr>
      <vt:lpstr>   Адаптация ребенка к школе</vt:lpstr>
      <vt:lpstr>  Схема социально-психологической   адаптации школьника</vt:lpstr>
      <vt:lpstr> Готовы ли родители к школе?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Спасибо за внимание!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к школе</dc:title>
  <dc:creator>User</dc:creator>
  <cp:lastModifiedBy>user</cp:lastModifiedBy>
  <cp:revision>141</cp:revision>
  <dcterms:created xsi:type="dcterms:W3CDTF">2009-02-28T03:54:02Z</dcterms:created>
  <dcterms:modified xsi:type="dcterms:W3CDTF">2020-08-29T00:40:54Z</dcterms:modified>
</cp:coreProperties>
</file>